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4" r:id="rId1"/>
  </p:sldMasterIdLst>
  <p:notesMasterIdLst>
    <p:notesMasterId r:id="rId27"/>
  </p:notesMasterIdLst>
  <p:sldIdLst>
    <p:sldId id="279" r:id="rId2"/>
    <p:sldId id="308" r:id="rId3"/>
    <p:sldId id="309" r:id="rId4"/>
    <p:sldId id="311" r:id="rId5"/>
    <p:sldId id="313" r:id="rId6"/>
    <p:sldId id="314" r:id="rId7"/>
    <p:sldId id="312" r:id="rId8"/>
    <p:sldId id="315" r:id="rId9"/>
    <p:sldId id="281" r:id="rId10"/>
    <p:sldId id="316" r:id="rId11"/>
    <p:sldId id="282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6ADB893-77E8-6342-A90D-DC234096EA1B}">
          <p14:sldIdLst>
            <p14:sldId id="279"/>
          </p14:sldIdLst>
        </p14:section>
        <p14:section name="Section sans titre" id="{1719AA2E-A92F-3F4A-8D5D-A1E97266C16E}">
          <p14:sldIdLst>
            <p14:sldId id="308"/>
            <p14:sldId id="309"/>
            <p14:sldId id="311"/>
            <p14:sldId id="313"/>
            <p14:sldId id="314"/>
            <p14:sldId id="312"/>
            <p14:sldId id="315"/>
            <p14:sldId id="281"/>
            <p14:sldId id="316"/>
            <p14:sldId id="282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4AD"/>
    <a:srgbClr val="E0E0E0"/>
    <a:srgbClr val="02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5403" autoAdjust="0"/>
  </p:normalViewPr>
  <p:slideViewPr>
    <p:cSldViewPr snapToGrid="0" snapToObjects="1">
      <p:cViewPr varScale="1">
        <p:scale>
          <a:sx n="159" d="100"/>
          <a:sy n="159" d="100"/>
        </p:scale>
        <p:origin x="3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6141F-58C7-A14B-B7C4-4167B0731CC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648F-5206-084C-80CE-B104653B017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7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Unexpected</a:t>
            </a:r>
            <a:r>
              <a:rPr lang="en-GB" baseline="0" dirty="0"/>
              <a:t> consequences: Nonreplicable studies are still used a lot even after shown there where not replicable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0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65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61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2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4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4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0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Majeur</a:t>
            </a:r>
            <a:r>
              <a:rPr lang="en-GB" dirty="0"/>
              <a:t> </a:t>
            </a:r>
            <a:r>
              <a:rPr lang="en-GB" dirty="0" err="1"/>
              <a:t>partie</a:t>
            </a:r>
            <a:r>
              <a:rPr lang="en-GB" dirty="0"/>
              <a:t> des </a:t>
            </a:r>
            <a:r>
              <a:rPr lang="en-GB" dirty="0" err="1"/>
              <a:t>chercheurs</a:t>
            </a:r>
            <a:r>
              <a:rPr lang="en-GB" baseline="0" dirty="0"/>
              <a:t> incapable de </a:t>
            </a:r>
            <a:r>
              <a:rPr lang="en-GB" baseline="0" dirty="0" err="1"/>
              <a:t>reproduire</a:t>
            </a:r>
            <a:r>
              <a:rPr lang="en-GB" baseline="0" dirty="0"/>
              <a:t> </a:t>
            </a:r>
            <a:r>
              <a:rPr lang="en-GB" baseline="0" dirty="0" err="1"/>
              <a:t>resultat</a:t>
            </a:r>
            <a:r>
              <a:rPr lang="en-GB" baseline="0" dirty="0"/>
              <a:t> </a:t>
            </a:r>
            <a:r>
              <a:rPr lang="en-GB" baseline="0" dirty="0" err="1"/>
              <a:t>d’autrui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egalement</a:t>
            </a:r>
            <a:r>
              <a:rPr lang="en-GB" baseline="0" dirty="0"/>
              <a:t> les </a:t>
            </a:r>
            <a:r>
              <a:rPr lang="en-GB" baseline="0" dirty="0" err="1"/>
              <a:t>leurs</a:t>
            </a:r>
            <a:r>
              <a:rPr lang="en-GB" baseline="0" dirty="0"/>
              <a:t>.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6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A54A1-5E54-0241-B2C3-72F88A671BC2}" type="datetime1">
              <a:rPr lang="fr-FR" smtClean="0"/>
              <a:t>25/05/2023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9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CA15-8C6B-AC42-86EF-8DF9B1229915}" type="datetime1">
              <a:rPr lang="fr-FR" smtClean="0"/>
              <a:t>25/05/2023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8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204C4-F12D-1843-8FC6-E777755379C9}" type="datetime1">
              <a:rPr lang="fr-FR" smtClean="0"/>
              <a:t>25/05/2023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1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EA2BD-E51A-9945-AB7D-45A559D9AC52}" type="datetime1">
              <a:rPr lang="fr-FR" smtClean="0"/>
              <a:t>25/05/2023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0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D27-E395-1A46-98E7-8645ED4A4054}" type="datetime1">
              <a:rPr lang="fr-FR" smtClean="0"/>
              <a:t>25/05/2023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3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E48F9-E5F8-E448-BF44-2B895DCD8F23}" type="datetime1">
              <a:rPr lang="fr-FR" smtClean="0"/>
              <a:t>25/05/2023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44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2C35-8F21-2245-92F8-27B0DB82D061}" type="datetime1">
              <a:rPr lang="fr-FR" smtClean="0"/>
              <a:t>25/05/2023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18232-09D3-5440-A37D-D65E8064C878}" type="datetime1">
              <a:rPr lang="fr-FR" smtClean="0"/>
              <a:t>25/05/2023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40053" y="6413051"/>
            <a:ext cx="1131795" cy="309201"/>
          </a:xfrm>
        </p:spPr>
        <p:txBody>
          <a:bodyPr/>
          <a:lstStyle/>
          <a:p>
            <a:fld id="{64B1BED1-A779-E44E-9EAB-26F7534A4751}" type="datetime1">
              <a:rPr lang="fr-FR" smtClean="0"/>
              <a:t>25/05/2023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37002" y="6411989"/>
            <a:ext cx="403400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48254" y="6411989"/>
            <a:ext cx="695190" cy="31869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C84F53A-35AA-A583-F69F-86369A24DEF0}"/>
              </a:ext>
            </a:extLst>
          </p:cNvPr>
          <p:cNvCxnSpPr/>
          <p:nvPr userDrawn="1"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BFD074D-2582-B065-C767-BCAB89AD7DF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444500"/>
          </a:xfrm>
        </p:spPr>
        <p:txBody>
          <a:bodyPr/>
          <a:lstStyle>
            <a:lvl1pPr marL="0" indent="0" algn="ctr">
              <a:buNone/>
              <a:defRPr b="0" cap="none" spc="0">
                <a:ln w="0"/>
                <a:solidFill>
                  <a:srgbClr val="02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2pPr>
            <a:lvl3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3pPr>
            <a:lvl4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4pPr>
            <a:lvl5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5pPr>
          </a:lstStyle>
          <a:p>
            <a:pPr lvl="0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E9CD89-E985-4F76-53D0-0CCE0FE2A2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56" y="6372823"/>
            <a:ext cx="2441829" cy="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3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F093-70EC-614F-A65F-55522ADF5470}" type="datetime1">
              <a:rPr lang="fr-FR" smtClean="0"/>
              <a:t>25/05/2023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0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EA6EB543-11BE-7F45-A81B-F9A61DD5F367}" type="datetime1">
              <a:rPr lang="fr-FR" smtClean="0"/>
              <a:t>25/05/2023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27C29-D1D4-EC4F-8531-C458EB6E4021}" type="datetime1">
              <a:rPr lang="fr-FR" smtClean="0"/>
              <a:t>25/05/2023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6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533452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2A09D2E-9E4A-7A0F-0F19-4F9D762F1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3978"/>
            <a:ext cx="9144000" cy="45420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Tools for Reproducible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D2EBC-5076-D24A-AEF9-B6A8AC11F049}"/>
              </a:ext>
            </a:extLst>
          </p:cNvPr>
          <p:cNvSpPr txBox="1"/>
          <p:nvPr/>
        </p:nvSpPr>
        <p:spPr>
          <a:xfrm>
            <a:off x="1276350" y="5270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l"/>
            <a:endParaRPr lang="en-GB" sz="1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05B4075-878E-6653-889D-DC4137FDB9DC}"/>
              </a:ext>
            </a:extLst>
          </p:cNvPr>
          <p:cNvSpPr txBox="1"/>
          <p:nvPr/>
        </p:nvSpPr>
        <p:spPr>
          <a:xfrm>
            <a:off x="5000263" y="3032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E1AC47-8FDF-655D-3DAD-BB043426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5" b="96413" l="2200" r="97600">
                        <a14:foregroundMark x1="36400" y1="35426" x2="36400" y2="35426"/>
                        <a14:foregroundMark x1="42800" y1="36099" x2="42800" y2="36099"/>
                        <a14:foregroundMark x1="56400" y1="32960" x2="56400" y2="32960"/>
                        <a14:foregroundMark x1="68800" y1="28251" x2="68800" y2="28251"/>
                        <a14:foregroundMark x1="83400" y1="10762" x2="83400" y2="10762"/>
                        <a14:foregroundMark x1="92000" y1="21076" x2="92000" y2="21076"/>
                        <a14:foregroundMark x1="96000" y1="19955" x2="96000" y2="19955"/>
                        <a14:foregroundMark x1="92400" y1="36547" x2="92400" y2="36547"/>
                        <a14:foregroundMark x1="97600" y1="64126" x2="97600" y2="64126"/>
                        <a14:foregroundMark x1="88800" y1="61659" x2="88800" y2="61659"/>
                        <a14:foregroundMark x1="79800" y1="68161" x2="79800" y2="68161"/>
                        <a14:foregroundMark x1="64000" y1="80717" x2="64000" y2="80717"/>
                        <a14:foregroundMark x1="42200" y1="68834" x2="42200" y2="68834"/>
                        <a14:foregroundMark x1="16600" y1="67489" x2="16600" y2="67489"/>
                        <a14:foregroundMark x1="7200" y1="61211" x2="7200" y2="61211"/>
                        <a14:foregroundMark x1="2200" y1="63004" x2="2200" y2="63004"/>
                        <a14:foregroundMark x1="7600" y1="47085" x2="7600" y2="47085"/>
                        <a14:foregroundMark x1="3000" y1="30493" x2="3000" y2="30493"/>
                        <a14:foregroundMark x1="10600" y1="16592" x2="10600" y2="16592"/>
                        <a14:foregroundMark x1="19600" y1="8969" x2="19600" y2="8969"/>
                        <a14:foregroundMark x1="17400" y1="4933" x2="17400" y2="4933"/>
                        <a14:foregroundMark x1="32800" y1="2915" x2="32800" y2="2915"/>
                        <a14:foregroundMark x1="53600" y1="6502" x2="53600" y2="6502"/>
                        <a14:foregroundMark x1="63200" y1="10090" x2="63200" y2="10090"/>
                        <a14:foregroundMark x1="18000" y1="82287" x2="18000" y2="82287"/>
                        <a14:foregroundMark x1="27400" y1="95067" x2="27400" y2="95067"/>
                        <a14:foregroundMark x1="53000" y1="96413" x2="53000" y2="96413"/>
                        <a14:foregroundMark x1="64600" y1="95964" x2="64600" y2="95964"/>
                        <a14:foregroundMark x1="79200" y1="92377" x2="79200" y2="92377"/>
                        <a14:foregroundMark x1="87200" y1="84081" x2="87200" y2="84081"/>
                        <a14:foregroundMark x1="34400" y1="3139" x2="34400" y2="3139"/>
                        <a14:foregroundMark x1="69800" y1="32287" x2="69800" y2="32287"/>
                        <a14:foregroundMark x1="69600" y1="32511" x2="69600" y2="32511"/>
                        <a14:foregroundMark x1="69600" y1="32063" x2="69600" y2="32063"/>
                        <a14:foregroundMark x1="69800" y1="32511" x2="69800" y2="32511"/>
                        <a14:foregroundMark x1="69800" y1="32511" x2="69800" y2="32511"/>
                        <a14:foregroundMark x1="69800" y1="32287" x2="69800" y2="32287"/>
                        <a14:foregroundMark x1="69800" y1="32287" x2="69800" y2="32287"/>
                        <a14:foregroundMark x1="69800" y1="32287" x2="69800" y2="32287"/>
                        <a14:foregroundMark x1="69800" y1="32287" x2="69800" y2="32287"/>
                        <a14:foregroundMark x1="69600" y1="31839" x2="69600" y2="31839"/>
                        <a14:foregroundMark x1="69600" y1="32287" x2="69600" y2="32287"/>
                        <a14:foregroundMark x1="69800" y1="32511" x2="70000" y2="32960"/>
                        <a14:foregroundMark x1="70000" y1="33408" x2="68800" y2="32960"/>
                        <a14:foregroundMark x1="39400" y1="89910" x2="39400" y2="89910"/>
                        <a14:foregroundMark x1="39600" y1="89910" x2="39600" y2="89910"/>
                        <a14:foregroundMark x1="39600" y1="90135" x2="39600" y2="90135"/>
                        <a14:foregroundMark x1="39600" y1="90135" x2="39600" y2="90135"/>
                        <a14:foregroundMark x1="39600" y1="89686" x2="39600" y2="89686"/>
                        <a14:foregroundMark x1="39600" y1="89686" x2="39200" y2="89686"/>
                        <a14:foregroundMark x1="39600" y1="90135" x2="39600" y2="90135"/>
                        <a14:backgroundMark x1="40000" y1="89910" x2="40000" y2="89910"/>
                        <a14:backgroundMark x1="63200" y1="96413" x2="63200" y2="96413"/>
                        <a14:backgroundMark x1="63800" y1="96188" x2="63800" y2="96188"/>
                        <a14:backgroundMark x1="64200" y1="96188" x2="64200" y2="96188"/>
                        <a14:backgroundMark x1="64000" y1="95740" x2="64000" y2="95740"/>
                        <a14:backgroundMark x1="64000" y1="95740" x2="64000" y2="95740"/>
                        <a14:backgroundMark x1="64000" y1="95964" x2="64000" y2="95964"/>
                        <a14:backgroundMark x1="64200" y1="95964" x2="64200" y2="95964"/>
                        <a14:backgroundMark x1="64200" y1="96413" x2="64200" y2="96413"/>
                        <a14:backgroundMark x1="42600" y1="71525" x2="42600" y2="71525"/>
                        <a14:backgroundMark x1="42800" y1="71076" x2="42800" y2="71076"/>
                        <a14:backgroundMark x1="61400" y1="67937" x2="61400" y2="67937"/>
                        <a14:backgroundMark x1="70000" y1="32063" x2="70000" y2="32063"/>
                        <a14:backgroundMark x1="17000" y1="5381" x2="17000" y2="5381"/>
                        <a14:backgroundMark x1="17600" y1="5381" x2="17600" y2="5381"/>
                        <a14:backgroundMark x1="17000" y1="5157" x2="17000" y2="5157"/>
                        <a14:backgroundMark x1="17000" y1="4933" x2="17000" y2="4933"/>
                        <a14:backgroundMark x1="17000" y1="5157" x2="17000" y2="5157"/>
                        <a14:backgroundMark x1="17000" y1="5157" x2="17000" y2="5157"/>
                        <a14:backgroundMark x1="17200" y1="5157" x2="17200" y2="5157"/>
                        <a14:backgroundMark x1="17200" y1="5157" x2="17200" y2="5157"/>
                        <a14:backgroundMark x1="17200" y1="4933" x2="17200" y2="4933"/>
                        <a14:backgroundMark x1="17400" y1="5157" x2="17400" y2="5157"/>
                        <a14:backgroundMark x1="17400" y1="4933" x2="17400" y2="4933"/>
                        <a14:backgroundMark x1="17400" y1="5157" x2="17400" y2="5157"/>
                        <a14:backgroundMark x1="32400" y1="3363" x2="32400" y2="3363"/>
                        <a14:backgroundMark x1="32400" y1="2691" x2="32400" y2="2691"/>
                        <a14:backgroundMark x1="32400" y1="3587" x2="32400" y2="3587"/>
                        <a14:backgroundMark x1="32400" y1="3363" x2="32400" y2="3363"/>
                        <a14:backgroundMark x1="32400" y1="3587" x2="32400" y2="3587"/>
                        <a14:backgroundMark x1="32200" y1="3363" x2="32200" y2="3363"/>
                        <a14:backgroundMark x1="32200" y1="3363" x2="32200" y2="3363"/>
                        <a14:backgroundMark x1="32400" y1="3587" x2="32400" y2="3587"/>
                        <a14:backgroundMark x1="32400" y1="3587" x2="32400" y2="3587"/>
                        <a14:backgroundMark x1="32400" y1="3363" x2="32400" y2="3363"/>
                        <a14:backgroundMark x1="32400" y1="3363" x2="32400" y2="3363"/>
                        <a14:backgroundMark x1="32400" y1="3363" x2="32400" y2="3363"/>
                        <a14:backgroundMark x1="32600" y1="3363" x2="32600" y2="3363"/>
                        <a14:backgroundMark x1="32600" y1="3139" x2="32600" y2="3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58" y="6125472"/>
            <a:ext cx="785191" cy="700391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B1F20A9D-77AD-A430-1FD5-4219FD46F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561" y="6265944"/>
            <a:ext cx="992125" cy="5295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8420440-B0D9-28FF-BA90-F965FA601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891" y="6127937"/>
            <a:ext cx="959549" cy="72354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9202EDA-BCB3-6CAD-DFB8-E67E3FD1B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726" y="3036411"/>
            <a:ext cx="6617368" cy="28675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D7D3B9E-B33A-B43B-ABAD-77C8B61C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58" y="75408"/>
            <a:ext cx="4921305" cy="7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DF7B84-C877-5BD3-57F0-80B5182A368C}"/>
              </a:ext>
            </a:extLst>
          </p:cNvPr>
          <p:cNvSpPr txBox="1"/>
          <p:nvPr/>
        </p:nvSpPr>
        <p:spPr>
          <a:xfrm>
            <a:off x="32084" y="5753405"/>
            <a:ext cx="91760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*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Stodden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et. al (2018). "An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empirical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analysis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journal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policy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effectiveness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for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computational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reproducibility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". PNAS. 115 (11): 2584-2589</a:t>
            </a:r>
            <a:endParaRPr lang="fr-FR" sz="11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52DCCC-01F2-532E-010E-A8D796B2E9FE}"/>
              </a:ext>
            </a:extLst>
          </p:cNvPr>
          <p:cNvSpPr txBox="1"/>
          <p:nvPr/>
        </p:nvSpPr>
        <p:spPr>
          <a:xfrm>
            <a:off x="697832" y="1195142"/>
            <a:ext cx="765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results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only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26% out of 204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randomly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selected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papers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the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journal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Science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could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reproduced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fr-FR" baseline="30000" dirty="0">
                <a:solidFill>
                  <a:srgbClr val="333333"/>
                </a:solidFill>
                <a:latin typeface="Open Sans" panose="020B0606030504020204" pitchFamily="34" charset="0"/>
              </a:rPr>
              <a:t>*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FA5265-2B52-4139-1652-55238351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4150"/>
          <a:stretch/>
        </p:blipFill>
        <p:spPr>
          <a:xfrm>
            <a:off x="593558" y="2592573"/>
            <a:ext cx="7754696" cy="17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4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9C339-9696-CC51-A2AC-8EAFB70AD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DEA7E5-EB60-3BD6-A984-C1E5B8FCFDE6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B4E3245F-3AF2-2658-0765-2D765182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681300"/>
            <a:ext cx="5749961" cy="1932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9AFBE0-28E3-5C20-D4CF-FA0AA76EE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63" b="9978"/>
          <a:stretch/>
        </p:blipFill>
        <p:spPr>
          <a:xfrm>
            <a:off x="6876308" y="991271"/>
            <a:ext cx="1886578" cy="37249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2B77E08-EB3A-BDA7-81A7-8FCCCE829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 t="91300" r="6195" b="-1913"/>
          <a:stretch/>
        </p:blipFill>
        <p:spPr>
          <a:xfrm>
            <a:off x="5117986" y="4716206"/>
            <a:ext cx="3644900" cy="31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B0D31B-85D8-5B35-E27A-6E2A76D86BA5}"/>
              </a:ext>
            </a:extLst>
          </p:cNvPr>
          <p:cNvSpPr/>
          <p:nvPr/>
        </p:nvSpPr>
        <p:spPr>
          <a:xfrm>
            <a:off x="5120904" y="5158235"/>
            <a:ext cx="4023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average yearly citation count per year for studies that were not replicated.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C7FBF-01E5-EE10-4062-E32BCB688E51}"/>
              </a:ext>
            </a:extLst>
          </p:cNvPr>
          <p:cNvSpPr/>
          <p:nvPr/>
        </p:nvSpPr>
        <p:spPr>
          <a:xfrm>
            <a:off x="433127" y="357049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"Remarkably, only 12 percent of post-replication citations of non-replicable findings acknowledge the replication failure"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CFAFE04-81F9-B8CE-D3CC-BBB5AA67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2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358B0E-67E9-B702-B00B-87A14170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633395-FEF8-EBBF-91A0-48E687D010DF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6548B3-F42E-6D41-F015-A7F9F8D10F50}"/>
              </a:ext>
            </a:extLst>
          </p:cNvPr>
          <p:cNvSpPr txBox="1"/>
          <p:nvPr/>
        </p:nvSpPr>
        <p:spPr>
          <a:xfrm>
            <a:off x="338889" y="663424"/>
            <a:ext cx="766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There are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many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so-called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excuses not to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work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reproducibly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9CE5B0-45A9-63AD-4B5E-003A106E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4" y="1151681"/>
            <a:ext cx="7772400" cy="45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2128BC-D288-76B7-74E1-4AAE8A03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E5B49-6F0B-2854-FB6E-69902C1C96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B05E81-FF7F-3274-2ED7-9AB45E75F4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4804"/>
            <a:ext cx="7772400" cy="31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1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7FAC12-1402-D67B-1D7C-9C010BC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A4447A-BBFC-F60D-09B1-C1D6D55A73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reproducible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A93CB2-4AFF-ADDB-C528-3274AB9F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084" y="644375"/>
            <a:ext cx="6256421" cy="3920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BA5CAA-3A1A-1285-BADC-3E01DF21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4" y="4823663"/>
            <a:ext cx="6033493" cy="11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F7B49-249D-628A-9475-A7E4B19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85C48-42DD-FE0A-9CAA-2787F2F2B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3A7EB1-DB6E-9AFC-CC97-8400DDC595C5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FDA23C-8FEE-007E-7F09-18317CAAC752}"/>
              </a:ext>
            </a:extLst>
          </p:cNvPr>
          <p:cNvSpPr txBox="1"/>
          <p:nvPr/>
        </p:nvSpPr>
        <p:spPr>
          <a:xfrm>
            <a:off x="2464468" y="1681569"/>
            <a:ext cx="6578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request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metadata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required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51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metadata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required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deposited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public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Raw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unedited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form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If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needed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preprocessing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scripts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were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rather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than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modifying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manually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180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metadata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required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deposited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public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Raw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unedited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form</a:t>
            </a:r>
            <a:endParaRPr lang="fr-FR" sz="1800" dirty="0">
              <a:solidFill>
                <a:schemeClr val="accent6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If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needed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preprocessing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, scripts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were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rather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than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modifying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it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manually</a:t>
            </a:r>
            <a:endParaRPr lang="fr-FR" dirty="0">
              <a:solidFill>
                <a:schemeClr val="accent6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Section in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paper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to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aid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reproduction</a:t>
            </a:r>
            <a:endParaRPr lang="fr-FR" dirty="0">
              <a:solidFill>
                <a:srgbClr val="333333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non-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proprietary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machine-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readable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formats, e.g. </a:t>
            </a:r>
            <a:r>
              <a:rPr lang="fr-FR" sz="1800" dirty="0">
                <a:solidFill>
                  <a:srgbClr val="333333"/>
                </a:solidFill>
                <a:effectLst/>
                <a:latin typeface="Helvetica" pitchFamily="2" charset="0"/>
              </a:rPr>
              <a:t>.csv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rather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than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>
                <a:solidFill>
                  <a:srgbClr val="333333"/>
                </a:solidFill>
                <a:effectLst/>
                <a:latin typeface="Helvetica" pitchFamily="2" charset="0"/>
              </a:rPr>
              <a:t>.</a:t>
            </a:r>
            <a:r>
              <a:rPr lang="fr-FR" sz="1800" dirty="0" err="1">
                <a:solidFill>
                  <a:srgbClr val="333333"/>
                </a:solidFill>
                <a:effectLst/>
                <a:latin typeface="Helvetica" pitchFamily="2" charset="0"/>
              </a:rPr>
              <a:t>xls</a:t>
            </a:r>
            <a:r>
              <a:rPr lang="fr-FR" sz="1800" dirty="0">
                <a:solidFill>
                  <a:srgbClr val="333333"/>
                </a:solidFill>
                <a:effectLst/>
                <a:latin typeface="Helvetica" pitchFamily="2" charset="0"/>
              </a:rPr>
              <a:t> 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. </a:t>
            </a:r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43328-58A8-2C81-0D1C-DCCA6433A4E8}"/>
              </a:ext>
            </a:extLst>
          </p:cNvPr>
          <p:cNvSpPr txBox="1"/>
          <p:nvPr/>
        </p:nvSpPr>
        <p:spPr>
          <a:xfrm>
            <a:off x="946485" y="3198167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Great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534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F7B49-249D-628A-9475-A7E4B19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85C48-42DD-FE0A-9CAA-2787F2F2B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code</a:t>
            </a:r>
            <a:r>
              <a:rPr lang="fr-FR" dirty="0"/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3A7EB1-DB6E-9AFC-CC97-8400DDC595C5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FDA23C-8FEE-007E-7F09-18317CAAC752}"/>
              </a:ext>
            </a:extLst>
          </p:cNvPr>
          <p:cNvSpPr txBox="1"/>
          <p:nvPr/>
        </p:nvSpPr>
        <p:spPr>
          <a:xfrm>
            <a:off x="2464468" y="1681569"/>
            <a:ext cx="6578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processed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request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653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processed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The code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publicly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with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timestamps or tags </a:t>
            </a: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707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A24522-168E-B4F1-C2C5-A1260A65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906327-6EB5-753E-CE36-FCA2FF8D5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teachers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D5DD51-483D-7A15-16C2-155F0D9B1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0"/>
          <a:stretch/>
        </p:blipFill>
        <p:spPr>
          <a:xfrm>
            <a:off x="575854" y="1276059"/>
            <a:ext cx="7772400" cy="43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accent2"/>
                </a:solidFill>
              </a:rPr>
              <a:t>data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processed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on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request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OpenSans"/>
              </a:rPr>
              <a:t>All code for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generating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results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from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raw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data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is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available</a:t>
            </a:r>
            <a:endParaRPr lang="fr-FR" dirty="0">
              <a:solidFill>
                <a:schemeClr val="accent6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OpenSans"/>
              </a:rPr>
              <a:t>The code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is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publicly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available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with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timestamps or tags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All code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from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publicly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raw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endParaRPr lang="fr-FR" dirty="0">
              <a:solidFill>
                <a:srgbClr val="333333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Code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documented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contains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instructions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reproducing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Seeds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were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documented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heuristic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43328-58A8-2C81-0D1C-DCCA6433A4E8}"/>
              </a:ext>
            </a:extLst>
          </p:cNvPr>
          <p:cNvSpPr txBox="1"/>
          <p:nvPr/>
        </p:nvSpPr>
        <p:spPr>
          <a:xfrm>
            <a:off x="946485" y="3198167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Great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493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FF7B49-249D-628A-9475-A7E4B198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85C48-42DD-FE0A-9CAA-2787F2F2B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environnment</a:t>
            </a:r>
            <a:r>
              <a:rPr lang="fr-FR" dirty="0"/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3A7EB1-DB6E-9AFC-CC97-8400DDC595C5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FDA23C-8FEE-007E-7F09-18317CAAC752}"/>
              </a:ext>
            </a:extLst>
          </p:cNvPr>
          <p:cNvSpPr txBox="1"/>
          <p:nvPr/>
        </p:nvSpPr>
        <p:spPr>
          <a:xfrm>
            <a:off x="2464468" y="1681569"/>
            <a:ext cx="6578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Key programs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are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mentioned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section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797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environnment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50352-B779-CAB0-2EC8-B53AB09C23D6}"/>
              </a:ext>
            </a:extLst>
          </p:cNvPr>
          <p:cNvSpPr txBox="1"/>
          <p:nvPr/>
        </p:nvSpPr>
        <p:spPr>
          <a:xfrm>
            <a:off x="2464468" y="1681569"/>
            <a:ext cx="6578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Key programs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are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mentioned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section</a:t>
            </a:r>
          </a:p>
          <a:p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List of all programs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their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respective versions are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679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880389-54F4-BB37-40F2-3452E39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C696E-0093-DBA3-3F1A-651B0DD6C9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How are </a:t>
            </a:r>
            <a:r>
              <a:rPr lang="fr-FR" dirty="0" err="1"/>
              <a:t>you</a:t>
            </a:r>
            <a:r>
              <a:rPr lang="fr-FR" dirty="0"/>
              <a:t> handling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>
                <a:solidFill>
                  <a:schemeClr val="accent2"/>
                </a:solidFill>
              </a:rPr>
              <a:t>environnment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BC5C29-B991-C51B-624C-E34F96E1787C}"/>
              </a:ext>
            </a:extLst>
          </p:cNvPr>
          <p:cNvSpPr txBox="1"/>
          <p:nvPr/>
        </p:nvSpPr>
        <p:spPr>
          <a:xfrm>
            <a:off x="946485" y="1599415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accent6"/>
                </a:solidFill>
                <a:effectLst/>
                <a:latin typeface="OpenSans"/>
              </a:rPr>
              <a:t>Decent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0570CF-0336-5973-05B5-73F6F6425D2E}"/>
              </a:ext>
            </a:extLst>
          </p:cNvPr>
          <p:cNvSpPr txBox="1"/>
          <p:nvPr/>
        </p:nvSpPr>
        <p:spPr>
          <a:xfrm>
            <a:off x="946485" y="2150626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effectLst/>
                <a:latin typeface="OpenSans"/>
              </a:rPr>
              <a:t>Good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43328-58A8-2C81-0D1C-DCCA6433A4E8}"/>
              </a:ext>
            </a:extLst>
          </p:cNvPr>
          <p:cNvSpPr txBox="1"/>
          <p:nvPr/>
        </p:nvSpPr>
        <p:spPr>
          <a:xfrm>
            <a:off x="946485" y="2985162"/>
            <a:ext cx="1299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effectLst/>
                <a:latin typeface="OpenSans"/>
              </a:rPr>
              <a:t>Great</a:t>
            </a:r>
            <a:r>
              <a:rPr lang="fr-FR" sz="2400" dirty="0">
                <a:latin typeface="OpenSans"/>
              </a:rPr>
              <a:t>	</a:t>
            </a:r>
            <a:endParaRPr lang="fr-FR" sz="2000" dirty="0"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554D0C-7120-1F30-7303-A9BFFC77CB8E}"/>
              </a:ext>
            </a:extLst>
          </p:cNvPr>
          <p:cNvSpPr txBox="1"/>
          <p:nvPr/>
        </p:nvSpPr>
        <p:spPr>
          <a:xfrm>
            <a:off x="2464468" y="1681569"/>
            <a:ext cx="65789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Key programs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used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are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mentioned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chemeClr val="accent6"/>
                </a:solidFill>
                <a:effectLst/>
                <a:latin typeface="OpenSans"/>
              </a:rPr>
              <a:t>methods</a:t>
            </a:r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section</a:t>
            </a:r>
          </a:p>
          <a:p>
            <a:r>
              <a:rPr lang="fr-FR" sz="1800" dirty="0">
                <a:solidFill>
                  <a:schemeClr val="accent6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6"/>
                </a:solidFill>
                <a:latin typeface="OpenSans"/>
              </a:rPr>
              <a:t>List of all programs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used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and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their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respective versions are </a:t>
            </a:r>
            <a:r>
              <a:rPr lang="fr-FR" dirty="0" err="1">
                <a:solidFill>
                  <a:schemeClr val="accent6"/>
                </a:solidFill>
                <a:latin typeface="OpenSans"/>
              </a:rPr>
              <a:t>available</a:t>
            </a:r>
            <a:r>
              <a:rPr lang="fr-FR" dirty="0">
                <a:solidFill>
                  <a:schemeClr val="accent6"/>
                </a:solidFill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333333"/>
              </a:solidFill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Instructions for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reproducing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environment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publicly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available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  <a:p>
            <a:endParaRPr lang="fr-FR" dirty="0">
              <a:effectLst/>
            </a:endParaRPr>
          </a:p>
          <a:p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55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015368-4093-BDF6-0E85-2E607A1D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DB53F-CF10-6041-78F1-36C339040F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"</a:t>
            </a:r>
            <a:r>
              <a:rPr lang="fr-FR" dirty="0" err="1"/>
              <a:t>What's</a:t>
            </a:r>
            <a:r>
              <a:rPr lang="fr-FR" dirty="0"/>
              <a:t> in </a:t>
            </a:r>
            <a:r>
              <a:rPr lang="fr-FR" dirty="0" err="1"/>
              <a:t>it</a:t>
            </a:r>
            <a:r>
              <a:rPr lang="fr-FR" dirty="0"/>
              <a:t> for me?" 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921ABF-B566-CAD2-2258-921EA0CC7DC5}"/>
              </a:ext>
            </a:extLst>
          </p:cNvPr>
          <p:cNvSpPr txBox="1"/>
          <p:nvPr/>
        </p:nvSpPr>
        <p:spPr>
          <a:xfrm>
            <a:off x="2288004" y="729916"/>
            <a:ext cx="546835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chemeClr val="accent2"/>
                </a:solidFill>
                <a:effectLst/>
                <a:latin typeface="OpenSans"/>
              </a:rPr>
              <a:t>Before</a:t>
            </a:r>
            <a:r>
              <a:rPr lang="fr-FR" sz="2000" dirty="0">
                <a:solidFill>
                  <a:srgbClr val="84BC3F"/>
                </a:solidFill>
                <a:effectLst/>
                <a:latin typeface="OpenSans"/>
              </a:rPr>
              <a:t> 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fr-FR" sz="2000" dirty="0" err="1">
                <a:solidFill>
                  <a:srgbClr val="333333"/>
                </a:solidFill>
                <a:effectLst/>
                <a:latin typeface="OpenSans"/>
              </a:rPr>
              <a:t>project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Improved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structure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organization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Forced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to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think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about scope and limitations </a:t>
            </a:r>
          </a:p>
          <a:p>
            <a:endParaRPr lang="fr-FR" dirty="0">
              <a:effectLst/>
            </a:endParaRPr>
          </a:p>
          <a:p>
            <a:r>
              <a:rPr lang="fr-FR" sz="2000" dirty="0" err="1">
                <a:solidFill>
                  <a:schemeClr val="accent2"/>
                </a:solidFill>
                <a:effectLst/>
                <a:latin typeface="OpenSans"/>
              </a:rPr>
              <a:t>During</a:t>
            </a:r>
            <a:r>
              <a:rPr lang="fr-FR" sz="2000" dirty="0">
                <a:solidFill>
                  <a:srgbClr val="84BC3F"/>
                </a:solidFill>
                <a:effectLst/>
                <a:latin typeface="OpenSans"/>
              </a:rPr>
              <a:t> 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fr-FR" sz="2000" dirty="0" err="1">
                <a:solidFill>
                  <a:srgbClr val="333333"/>
                </a:solidFill>
                <a:effectLst/>
                <a:latin typeface="OpenSans"/>
              </a:rPr>
              <a:t>project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Easier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to re-run analyses and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generate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results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after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updating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data,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tools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parameters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Closer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interaction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between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collaborators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Much of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manuscript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"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writes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itself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" </a:t>
            </a:r>
          </a:p>
          <a:p>
            <a:endParaRPr lang="fr-FR" dirty="0">
              <a:effectLst/>
            </a:endParaRPr>
          </a:p>
          <a:p>
            <a:r>
              <a:rPr lang="fr-FR" sz="2000" dirty="0" err="1">
                <a:solidFill>
                  <a:schemeClr val="accent2"/>
                </a:solidFill>
                <a:effectLst/>
                <a:latin typeface="OpenSans"/>
              </a:rPr>
              <a:t>After</a:t>
            </a:r>
            <a:r>
              <a:rPr lang="fr-FR" sz="2000" dirty="0">
                <a:solidFill>
                  <a:srgbClr val="84BC3F"/>
                </a:solidFill>
                <a:effectLst/>
                <a:latin typeface="OpenSans"/>
              </a:rPr>
              <a:t> 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fr-FR" sz="2000" dirty="0" err="1">
                <a:solidFill>
                  <a:srgbClr val="333333"/>
                </a:solidFill>
                <a:effectLst/>
                <a:latin typeface="OpenSans"/>
              </a:rPr>
              <a:t>project</a:t>
            </a:r>
            <a:r>
              <a:rPr lang="fr-FR" sz="2000" dirty="0">
                <a:solidFill>
                  <a:srgbClr val="333333"/>
                </a:solidFill>
                <a:effectLst/>
                <a:latin typeface="OpenSans"/>
              </a:rPr>
              <a:t> </a:t>
            </a:r>
          </a:p>
          <a:p>
            <a:endParaRPr lang="fr-FR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Faster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resumption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of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research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by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others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(or, more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likely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your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future self),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thereby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increasing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the impact of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your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work</a:t>
            </a:r>
            <a:endParaRPr lang="fr-FR" sz="1800" dirty="0">
              <a:solidFill>
                <a:srgbClr val="333333"/>
              </a:solidFill>
              <a:effectLst/>
              <a:latin typeface="Open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Increased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visibility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in the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scientific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r>
              <a:rPr lang="fr-FR" sz="1800" dirty="0" err="1">
                <a:solidFill>
                  <a:srgbClr val="333333"/>
                </a:solidFill>
                <a:effectLst/>
                <a:latin typeface="OpenSans"/>
              </a:rPr>
              <a:t>community</a:t>
            </a:r>
            <a:r>
              <a:rPr lang="fr-FR" sz="1800" dirty="0">
                <a:solidFill>
                  <a:srgbClr val="333333"/>
                </a:solidFill>
                <a:effectLst/>
                <a:latin typeface="OpenSans"/>
              </a:rPr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3852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41A719-6226-4B1A-35D9-E21C8CAA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3A988C-EB52-FBBE-C863-29C1B21F1EE0}"/>
              </a:ext>
            </a:extLst>
          </p:cNvPr>
          <p:cNvSpPr txBox="1"/>
          <p:nvPr/>
        </p:nvSpPr>
        <p:spPr>
          <a:xfrm>
            <a:off x="1" y="296733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011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547F96-CAA0-80FB-4D64-EC28E571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808A84-5F9F-D7E8-07F1-95EC09D205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Course content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9175EE-76D3-037B-AC3F-CE9B36265115}"/>
              </a:ext>
            </a:extLst>
          </p:cNvPr>
          <p:cNvSpPr txBox="1"/>
          <p:nvPr/>
        </p:nvSpPr>
        <p:spPr>
          <a:xfrm>
            <a:off x="321198" y="879575"/>
            <a:ext cx="8984848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Good practices for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working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with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 the version control system </a:t>
            </a:r>
            <a:r>
              <a:rPr lang="fr-FR" b="1" i="0" u="none" strike="noStrike" dirty="0">
                <a:solidFill>
                  <a:schemeClr val="accent2"/>
                </a:solidFill>
                <a:effectLst/>
                <a:latin typeface=""/>
              </a:rPr>
              <a:t>Git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track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changes to code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 the package and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environment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manager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Conda</a:t>
            </a:r>
            <a:endParaRPr lang="fr-FR" b="1" dirty="0">
              <a:solidFill>
                <a:schemeClr val="accent2"/>
              </a:solidFill>
              <a:latin typeface="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 the workflow managers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Snakemake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and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Nextflow</a:t>
            </a:r>
            <a:endParaRPr lang="fr-FR" b="1" dirty="0">
              <a:solidFill>
                <a:schemeClr val="accent2"/>
              </a:solidFill>
              <a:latin typeface="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generate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automated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reports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using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R 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Markdown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"/>
              </a:rPr>
              <a:t> How to use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Jupyter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notebooks to document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your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analysis</a:t>
            </a:r>
            <a:endParaRPr lang="fr-FR" b="0" i="0" u="none" strike="noStrike" dirty="0">
              <a:solidFill>
                <a:srgbClr val="000000"/>
              </a:solidFill>
              <a:effectLst/>
              <a:latin typeface="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How to use 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Docker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and </a:t>
            </a:r>
            <a:r>
              <a:rPr lang="fr-FR" b="1" dirty="0" err="1">
                <a:solidFill>
                  <a:schemeClr val="accent2"/>
                </a:solidFill>
                <a:latin typeface=""/>
              </a:rPr>
              <a:t>Singularity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 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distribute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containerized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computational</a:t>
            </a:r>
            <a:endParaRPr lang="fr-FR" dirty="0">
              <a:solidFill>
                <a:srgbClr val="000000"/>
              </a:solidFill>
              <a:latin typeface=""/>
            </a:endParaRPr>
          </a:p>
          <a:p>
            <a:pPr algn="l">
              <a:lnSpc>
                <a:spcPct val="150000"/>
              </a:lnSpc>
            </a:pP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"/>
              </a:rPr>
              <a:t>environments</a:t>
            </a:r>
            <a:endParaRPr lang="fr-FR" b="0" i="0" u="none" strike="noStrike" dirty="0">
              <a:solidFill>
                <a:srgbClr val="000000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9606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FE5B337-B19F-60D0-8C6D-96BF1067DF8E}"/>
              </a:ext>
            </a:extLst>
          </p:cNvPr>
          <p:cNvSpPr txBox="1"/>
          <p:nvPr/>
        </p:nvSpPr>
        <p:spPr>
          <a:xfrm>
            <a:off x="2521759" y="933027"/>
            <a:ext cx="510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Open Sans" panose="020B0606030504020204" pitchFamily="34" charset="0"/>
              </a:rPr>
              <a:t>Crisis discovered middle 2000s</a:t>
            </a:r>
          </a:p>
          <a:p>
            <a:r>
              <a:rPr lang="en-GB" dirty="0">
                <a:solidFill>
                  <a:srgbClr val="333333"/>
                </a:solidFill>
                <a:latin typeface="Open Sans" panose="020B0606030504020204" pitchFamily="34" charset="0"/>
              </a:rPr>
              <a:t>Getting bigger early 2010s</a:t>
            </a:r>
          </a:p>
          <a:p>
            <a:r>
              <a:rPr lang="en-GB" dirty="0">
                <a:solidFill>
                  <a:srgbClr val="333333"/>
                </a:solidFill>
                <a:latin typeface="Open Sans" panose="020B0606030504020204" pitchFamily="34" charset="0"/>
              </a:rPr>
              <a:t>Many publications tackle the problem</a:t>
            </a:r>
          </a:p>
          <a:p>
            <a:endParaRPr lang="en-GB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DC32016-81CC-A85B-D2FB-E8D3E5494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1" t="37870" r="62387" b="15333"/>
          <a:stretch/>
        </p:blipFill>
        <p:spPr bwMode="auto">
          <a:xfrm>
            <a:off x="1377879" y="2375403"/>
            <a:ext cx="5063331" cy="305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7EE642-B8CC-73E4-7777-FA82F5E9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4A3996B-A91F-BF29-85E8-523EC5F064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600" b="18560"/>
          <a:stretch/>
        </p:blipFill>
        <p:spPr>
          <a:xfrm>
            <a:off x="548266" y="3019830"/>
            <a:ext cx="7634777" cy="2513328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F6B0993-E7E1-6FC3-990F-3552A393E284}"/>
              </a:ext>
            </a:extLst>
          </p:cNvPr>
          <p:cNvSpPr txBox="1"/>
          <p:nvPr/>
        </p:nvSpPr>
        <p:spPr>
          <a:xfrm>
            <a:off x="240632" y="1066800"/>
            <a:ext cx="839804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Replication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data analyses in 18 articles on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microarray-based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profiling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 Nature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in 2005–2006:</a:t>
            </a:r>
          </a:p>
          <a:p>
            <a:pPr algn="l"/>
            <a:endParaRPr lang="fr-F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Adopted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from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Ioannidis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sz="1100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et al.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"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Repeatability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analyses", Nature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41 (2009) doi:10.1038/ng.295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E6A36-7F8F-6437-17F0-16D5146E4160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</p:spTree>
    <p:extLst>
      <p:ext uri="{BB962C8B-B14F-4D97-AF65-F5344CB8AC3E}">
        <p14:creationId xmlns:p14="http://schemas.microsoft.com/office/powerpoint/2010/main" val="126314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7EE642-B8CC-73E4-7777-FA82F5E9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6B0993-E7E1-6FC3-990F-3552A393E284}"/>
              </a:ext>
            </a:extLst>
          </p:cNvPr>
          <p:cNvSpPr txBox="1"/>
          <p:nvPr/>
        </p:nvSpPr>
        <p:spPr>
          <a:xfrm>
            <a:off x="240632" y="1066800"/>
            <a:ext cx="839804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Replication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data analyses in 18 articles on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microarray-based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profiling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 Nature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in 2005–2006:</a:t>
            </a:r>
          </a:p>
          <a:p>
            <a:pPr algn="l"/>
            <a:endParaRPr lang="fr-F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Adopted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from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Ioannidis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sz="1100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et al.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"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Repeatability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published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microarray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expression analyses", Nature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Genetics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41 (2009) doi:10.1038/ng.295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E6A36-7F8F-6437-17F0-16D5146E4160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BA7F84E-76F7-C622-68B5-A577BB9E10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033" t="23740" r="12191" b="21401"/>
          <a:stretch/>
        </p:blipFill>
        <p:spPr>
          <a:xfrm>
            <a:off x="1592952" y="3214651"/>
            <a:ext cx="5958096" cy="2342148"/>
          </a:xfrm>
        </p:spPr>
      </p:pic>
    </p:spTree>
    <p:extLst>
      <p:ext uri="{BB962C8B-B14F-4D97-AF65-F5344CB8AC3E}">
        <p14:creationId xmlns:p14="http://schemas.microsoft.com/office/powerpoint/2010/main" val="69258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2B8239-5026-C3E6-3EA2-69EF3B32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1C9FB-F3FB-E79D-7A6E-0B783525AF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17800" y="1451810"/>
            <a:ext cx="3260949" cy="2581147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3A1EA35-5076-50E7-C91F-8AE3CA208124}"/>
              </a:ext>
            </a:extLst>
          </p:cNvPr>
          <p:cNvSpPr txBox="1"/>
          <p:nvPr/>
        </p:nvSpPr>
        <p:spPr>
          <a:xfrm>
            <a:off x="128338" y="1739114"/>
            <a:ext cx="4868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lang="fr-FR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Reproducibility</a:t>
            </a:r>
            <a:r>
              <a:rPr lang="fr-FR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project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set out 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replicate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100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experiments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published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high-impact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psychology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journals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fr-FR" baseline="30000" dirty="0">
                <a:solidFill>
                  <a:srgbClr val="000000"/>
                </a:solidFill>
                <a:latin typeface="-webkit-standard"/>
              </a:rPr>
              <a:t>*</a:t>
            </a:r>
          </a:p>
          <a:p>
            <a:pPr algn="l"/>
            <a:endParaRPr lang="fr-F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About one-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half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two-thirds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the original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findings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could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not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observed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the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replication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study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72A77F-6DDC-514E-6614-AED340990C1C}"/>
              </a:ext>
            </a:extLst>
          </p:cNvPr>
          <p:cNvSpPr txBox="1"/>
          <p:nvPr/>
        </p:nvSpPr>
        <p:spPr>
          <a:xfrm>
            <a:off x="545431" y="5801531"/>
            <a:ext cx="86787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aseline="30000" dirty="0">
                <a:solidFill>
                  <a:srgbClr val="333333"/>
                </a:solidFill>
                <a:latin typeface="Open Sans" panose="020B0606030504020204" pitchFamily="34" charset="0"/>
              </a:rPr>
              <a:t>*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 Open Science Collaboration. (2015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"/>
              </a:rPr>
              <a:t>). "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latin typeface=""/>
              </a:rPr>
              <a:t>Estimating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latin typeface=""/>
              </a:rPr>
              <a:t> the 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latin typeface=""/>
              </a:rPr>
              <a:t>reproducibility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latin typeface=""/>
              </a:rPr>
              <a:t> of </a:t>
            </a:r>
            <a:r>
              <a:rPr lang="fr-FR" sz="1100" b="0" u="none" strike="noStrike" dirty="0" err="1">
                <a:solidFill>
                  <a:srgbClr val="000000"/>
                </a:solidFill>
                <a:effectLst/>
                <a:latin typeface=""/>
              </a:rPr>
              <a:t>psychological</a:t>
            </a:r>
            <a:r>
              <a:rPr lang="fr-FR" sz="1100" b="0" u="none" strike="noStrike" dirty="0">
                <a:solidFill>
                  <a:srgbClr val="000000"/>
                </a:solidFill>
                <a:effectLst/>
                <a:latin typeface=""/>
              </a:rPr>
              <a:t> science</a:t>
            </a:r>
            <a:r>
              <a:rPr lang="fr-FR" sz="1100" b="0" u="none" strike="noStrike" dirty="0">
                <a:solidFill>
                  <a:srgbClr val="333333"/>
                </a:solidFill>
                <a:effectLst/>
                <a:latin typeface=""/>
              </a:rPr>
              <a:t>". 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"/>
              </a:rPr>
              <a:t>Science. 349</a:t>
            </a:r>
            <a:endParaRPr lang="fr-FR" sz="1100" dirty="0">
              <a:latin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175E48-47D0-DABD-5E97-8CB5EA354584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</p:spTree>
    <p:extLst>
      <p:ext uri="{BB962C8B-B14F-4D97-AF65-F5344CB8AC3E}">
        <p14:creationId xmlns:p14="http://schemas.microsoft.com/office/powerpoint/2010/main" val="48350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C3CEED-0F1E-9FA1-C2E3-2C41DB23C11B}"/>
              </a:ext>
            </a:extLst>
          </p:cNvPr>
          <p:cNvSpPr/>
          <p:nvPr/>
        </p:nvSpPr>
        <p:spPr>
          <a:xfrm>
            <a:off x="3045082" y="1807929"/>
            <a:ext cx="61660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"/>
              </a:rPr>
              <a:t>Nature 2016 </a:t>
            </a:r>
            <a:r>
              <a:rPr lang="en-GB" dirty="0">
                <a:latin typeface=""/>
              </a:rPr>
              <a:t>(</a:t>
            </a:r>
            <a:r>
              <a:rPr lang="en-GB" dirty="0">
                <a:latin typeface=""/>
                <a:hlinkClick r:id="rId3"/>
              </a:rPr>
              <a:t>https://doi.org/10.1038/533452a</a:t>
            </a:r>
            <a:r>
              <a:rPr lang="en-GB" dirty="0">
                <a:latin typeface=""/>
              </a:rPr>
              <a:t>)</a:t>
            </a:r>
            <a:endParaRPr lang="fr-FR" b="1" i="0" u="none" strike="noStrike" dirty="0">
              <a:solidFill>
                <a:srgbClr val="222222"/>
              </a:solidFill>
              <a:effectLst/>
              <a:latin typeface=""/>
            </a:endParaRPr>
          </a:p>
          <a:p>
            <a:r>
              <a:rPr lang="fr-FR" b="1" i="0" u="none" strike="noStrike" dirty="0">
                <a:solidFill>
                  <a:srgbClr val="222222"/>
                </a:solidFill>
                <a:effectLst/>
                <a:latin typeface=""/>
              </a:rPr>
              <a:t>1,500 </a:t>
            </a:r>
            <a:r>
              <a:rPr lang="fr-FR" b="1" i="0" u="none" strike="noStrike" dirty="0" err="1">
                <a:solidFill>
                  <a:srgbClr val="222222"/>
                </a:solidFill>
                <a:effectLst/>
                <a:latin typeface=""/>
              </a:rPr>
              <a:t>scientists</a:t>
            </a:r>
            <a:r>
              <a:rPr lang="fr-FR" b="1" i="0" u="none" strike="noStrike" dirty="0">
                <a:solidFill>
                  <a:srgbClr val="222222"/>
                </a:solidFill>
                <a:effectLst/>
                <a:latin typeface=""/>
              </a:rPr>
              <a:t> lift the </a:t>
            </a:r>
            <a:r>
              <a:rPr lang="fr-FR" b="1" i="0" u="none" strike="noStrike" dirty="0" err="1">
                <a:solidFill>
                  <a:srgbClr val="222222"/>
                </a:solidFill>
                <a:effectLst/>
                <a:latin typeface=""/>
              </a:rPr>
              <a:t>lid</a:t>
            </a:r>
            <a:r>
              <a:rPr lang="fr-FR" b="1" i="0" u="none" strike="noStrike" dirty="0">
                <a:solidFill>
                  <a:srgbClr val="222222"/>
                </a:solidFill>
                <a:effectLst/>
                <a:latin typeface=""/>
              </a:rPr>
              <a:t> on </a:t>
            </a:r>
            <a:r>
              <a:rPr lang="fr-FR" b="1" i="0" u="none" strike="noStrike" dirty="0" err="1">
                <a:solidFill>
                  <a:srgbClr val="222222"/>
                </a:solidFill>
                <a:effectLst/>
                <a:latin typeface=""/>
              </a:rPr>
              <a:t>reproducibility</a:t>
            </a:r>
            <a:endParaRPr lang="fr-FR" b="1" i="0" u="none" strike="noStrike" dirty="0">
              <a:solidFill>
                <a:srgbClr val="222222"/>
              </a:solidFill>
              <a:effectLst/>
              <a:latin typeface=""/>
            </a:endParaRPr>
          </a:p>
          <a:p>
            <a:endParaRPr lang="fr-FR" b="1" i="0" u="none" strike="noStrike" dirty="0">
              <a:solidFill>
                <a:srgbClr val="222222"/>
              </a:solidFill>
              <a:effectLst/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A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survey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revealed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that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irreproducible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experiments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are a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problem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across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all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"/>
              </a:rPr>
              <a:t>domains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"/>
              </a:rPr>
              <a:t> of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i="0" u="none" strike="noStrike" dirty="0">
              <a:solidFill>
                <a:srgbClr val="333333"/>
              </a:solidFill>
              <a:effectLst/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"/>
              </a:rPr>
              <a:t>More than 70% of researchers have tried and failed to reproduce another scientist's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"/>
              </a:rPr>
              <a:t>More than half have failed to reproduce their own experiments.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BE293B-8E86-FFA5-ADD4-D95702396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5" y="1122099"/>
            <a:ext cx="2344837" cy="44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8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6C3D7C-388E-F448-955C-36419B649967}"/>
              </a:ext>
            </a:extLst>
          </p:cNvPr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REPRODUCTIBILITY CRISIS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75BF9D-56D3-E099-38A6-9A55C988C8DC}"/>
              </a:ext>
            </a:extLst>
          </p:cNvPr>
          <p:cNvCxnSpPr/>
          <p:nvPr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A36D4-FEC8-8936-6704-E41BF3B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1652D2-8202-9BE4-23F5-CB6A16FF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5" y="1099886"/>
            <a:ext cx="4436981" cy="376087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6B9C834-96FD-46C1-C360-0A303ABA70BE}"/>
              </a:ext>
            </a:extLst>
          </p:cNvPr>
          <p:cNvSpPr txBox="1"/>
          <p:nvPr/>
        </p:nvSpPr>
        <p:spPr>
          <a:xfrm>
            <a:off x="4603016" y="1502993"/>
            <a:ext cx="45760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Medicine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among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most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affected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fields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A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study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 Nature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found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that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47 out of 53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medical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papers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focused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on cancer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irreproducible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*.</a:t>
            </a:r>
          </a:p>
          <a:p>
            <a:endParaRPr lang="fr-F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fr-F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Common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features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were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failure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 show all the data and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inappropriate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use of </a:t>
            </a:r>
            <a:r>
              <a:rPr lang="fr-FR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statistical</a:t>
            </a:r>
            <a:r>
              <a:rPr lang="fr-FR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tests.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DF7B84-C877-5BD3-57F0-80B5182A368C}"/>
              </a:ext>
            </a:extLst>
          </p:cNvPr>
          <p:cNvSpPr txBox="1"/>
          <p:nvPr/>
        </p:nvSpPr>
        <p:spPr>
          <a:xfrm>
            <a:off x="168442" y="5753405"/>
            <a:ext cx="86787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aseline="30000" dirty="0">
                <a:solidFill>
                  <a:srgbClr val="333333"/>
                </a:solidFill>
                <a:latin typeface="Open Sans" panose="020B0606030504020204" pitchFamily="34" charset="0"/>
              </a:rPr>
              <a:t>*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Begley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C. G.; Ellis, L. M. (2012). "Drug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development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Raise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standards for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preclinical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cancer </a:t>
            </a:r>
            <a:r>
              <a:rPr lang="fr-FR" sz="11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research</a:t>
            </a:r>
            <a:r>
              <a:rPr lang="fr-FR" sz="11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". Nature. 483 (7391): 531–533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01419334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{A8CBE087-6F43-0747-998A-212FC81777CB}tf10001119</Template>
  <TotalTime>23130</TotalTime>
  <Words>1067</Words>
  <Application>Microsoft Macintosh PowerPoint</Application>
  <PresentationFormat>Affichage à l'écran (4:3)</PresentationFormat>
  <Paragraphs>182</Paragraphs>
  <Slides>25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-webkit-standard</vt:lpstr>
      <vt:lpstr>Arial</vt:lpstr>
      <vt:lpstr>Calibri</vt:lpstr>
      <vt:lpstr>Helvetica</vt:lpstr>
      <vt:lpstr>Open Sans</vt:lpstr>
      <vt:lpstr>OpenSans</vt:lpstr>
      <vt:lpstr>Galerie</vt:lpstr>
      <vt:lpstr>Tools for Reproducible research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Bils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Jacques Dainat Ph.D.</dc:title>
  <dc:creator>Jacques Dainat</dc:creator>
  <cp:lastModifiedBy>Microsoft Office User</cp:lastModifiedBy>
  <cp:revision>270</cp:revision>
  <dcterms:created xsi:type="dcterms:W3CDTF">2018-11-21T09:52:36Z</dcterms:created>
  <dcterms:modified xsi:type="dcterms:W3CDTF">2023-05-25T12:44:04Z</dcterms:modified>
</cp:coreProperties>
</file>